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73" r:id="rId3"/>
    <p:sldId id="583" r:id="rId4"/>
    <p:sldId id="699" r:id="rId5"/>
    <p:sldId id="263" r:id="rId6"/>
    <p:sldId id="264" r:id="rId7"/>
    <p:sldId id="700" r:id="rId8"/>
    <p:sldId id="701" r:id="rId9"/>
    <p:sldId id="267" r:id="rId10"/>
    <p:sldId id="268" r:id="rId11"/>
    <p:sldId id="269" r:id="rId12"/>
    <p:sldId id="270" r:id="rId13"/>
    <p:sldId id="271" r:id="rId14"/>
    <p:sldId id="272" r:id="rId15"/>
    <p:sldId id="275" r:id="rId16"/>
    <p:sldId id="276" r:id="rId17"/>
    <p:sldId id="587" r:id="rId18"/>
    <p:sldId id="697" r:id="rId19"/>
    <p:sldId id="277" r:id="rId20"/>
    <p:sldId id="698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3345"/>
    <p:restoredTop sz="76741"/>
  </p:normalViewPr>
  <p:slideViewPr>
    <p:cSldViewPr snapToGrid="0" snapToObjects="1">
      <p:cViewPr varScale="1">
        <p:scale>
          <a:sx n="82" d="100"/>
          <a:sy n="82" d="100"/>
        </p:scale>
        <p:origin x="68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2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Workbook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D2D5-CF40-BB80-2612FBBE472D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4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D2D5-CF40-BB80-2612FBBE472D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chemeClr val="accent6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6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6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D2D5-CF40-BB80-2612FBBE472D}"/>
              </c:ext>
            </c:extLst>
          </c:dPt>
          <c:dPt>
            <c:idx val="3"/>
            <c:bubble3D val="0"/>
            <c:spPr>
              <a:gradFill rotWithShape="1">
                <a:gsLst>
                  <a:gs pos="0">
                    <a:schemeClr val="accent2">
                      <a:lumMod val="6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lumMod val="6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6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D2D5-CF40-BB80-2612FBBE472D}"/>
              </c:ext>
            </c:extLst>
          </c:dPt>
          <c:dPt>
            <c:idx val="4"/>
            <c:bubble3D val="0"/>
            <c:spPr>
              <a:gradFill rotWithShape="1">
                <a:gsLst>
                  <a:gs pos="0">
                    <a:schemeClr val="accent4">
                      <a:lumMod val="6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lumMod val="6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6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9-D2D5-CF40-BB80-2612FBBE472D}"/>
              </c:ext>
            </c:extLst>
          </c:dPt>
          <c:dPt>
            <c:idx val="5"/>
            <c:bubble3D val="0"/>
            <c:spPr>
              <a:gradFill rotWithShape="1">
                <a:gsLst>
                  <a:gs pos="0">
                    <a:schemeClr val="accent6">
                      <a:lumMod val="6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6">
                      <a:lumMod val="6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6">
                      <a:lumMod val="6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B-D2D5-CF40-BB80-2612FBBE472D}"/>
              </c:ext>
            </c:extLst>
          </c:dPt>
          <c:dLbls>
            <c:dLbl>
              <c:idx val="1"/>
              <c:layout>
                <c:manualLayout>
                  <c:x val="0.17692024687606786"/>
                  <c:y val="-6.2665030415194084E-2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D2D5-CF40-BB80-2612FBBE472D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lt1">
                      <a:lumMod val="95000"/>
                      <a:alpha val="54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Sheet1!$H$16:$H$21</c:f>
              <c:strCache>
                <c:ptCount val="6"/>
                <c:pt idx="0">
                  <c:v>ALTECH</c:v>
                </c:pt>
                <c:pt idx="1">
                  <c:v>SIMUL</c:v>
                </c:pt>
                <c:pt idx="2">
                  <c:v>DB</c:v>
                </c:pt>
                <c:pt idx="3">
                  <c:v>EXPERT</c:v>
                </c:pt>
                <c:pt idx="4">
                  <c:v>I&amp;A</c:v>
                </c:pt>
                <c:pt idx="5">
                  <c:v>MOCK</c:v>
                </c:pt>
              </c:strCache>
            </c:strRef>
          </c:cat>
          <c:val>
            <c:numRef>
              <c:f>Sheet1!$G$16:$G$21</c:f>
              <c:numCache>
                <c:formatCode>General</c:formatCode>
                <c:ptCount val="6"/>
                <c:pt idx="0">
                  <c:v>8</c:v>
                </c:pt>
                <c:pt idx="1">
                  <c:v>8</c:v>
                </c:pt>
                <c:pt idx="2">
                  <c:v>5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D2D5-CF40-BB80-2612FBBE472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6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63C1-4D4E-8159-B59055453F52}"/>
              </c:ext>
            </c:extLst>
          </c:dPt>
          <c:dPt>
            <c:idx val="1"/>
            <c:bubble3D val="0"/>
            <c:spPr>
              <a:solidFill>
                <a:schemeClr val="accent5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63C1-4D4E-8159-B59055453F52}"/>
              </c:ext>
            </c:extLst>
          </c:dPt>
          <c:dLbls>
            <c:dLbl>
              <c:idx val="0"/>
              <c:layout>
                <c:manualLayout>
                  <c:x val="-0.210626123337983"/>
                  <c:y val="-0.21370029368767701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600" b="1" i="0" u="none" strike="noStrike" kern="1200" baseline="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63C1-4D4E-8159-B59055453F52}"/>
                </c:ext>
              </c:extLst>
            </c:dLbl>
            <c:dLbl>
              <c:idx val="1"/>
              <c:layout>
                <c:manualLayout>
                  <c:x val="0.18691024001300699"/>
                  <c:y val="0.149695194649834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600" b="1" i="0" u="none" strike="noStrike" kern="1200" baseline="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63C1-4D4E-8159-B59055453F5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Sheet1!$G$8:$G$9</c:f>
              <c:strCache>
                <c:ptCount val="2"/>
                <c:pt idx="0">
                  <c:v>performed by a single research group</c:v>
                </c:pt>
                <c:pt idx="1">
                  <c:v>challenge-based studies</c:v>
                </c:pt>
              </c:strCache>
            </c:strRef>
          </c:cat>
          <c:val>
            <c:numRef>
              <c:f>Sheet1!$F$8:$F$9</c:f>
              <c:numCache>
                <c:formatCode>General</c:formatCode>
                <c:ptCount val="2"/>
                <c:pt idx="0">
                  <c:v>18</c:v>
                </c:pt>
                <c:pt idx="1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63C1-4D4E-8159-B59055453F52}"/>
            </c:ext>
          </c:extLst>
        </c:ser>
        <c:dLbls>
          <c:dLblPos val="inEnd"/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7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defRPr sz="900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C8A361-D44E-654E-80D0-ABD92B849891}" type="datetimeFigureOut">
              <a:rPr lang="en-US" smtClean="0"/>
              <a:t>7/13/19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DAC1C6-357F-9E47-86F4-1F5B633FD4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7572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Recent advances in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omics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and sequencing technologies have led to the broad applicability of modern high-throughput technologies across various domains of computational biology.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Next-generation sequencing provides an unprecedented opportunity </a:t>
            </a:r>
          </a:p>
          <a:p>
            <a:pPr marL="171450" indent="-171450">
              <a:buFontTx/>
              <a:buChar char="-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 collect genomic data from hundreds of thousands of individuals providing the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limitless potential for developing new treatments and personalized drugs. </a:t>
            </a:r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171450" indent="-171450">
              <a:buFontTx/>
              <a:buChar char="-"/>
            </a:pPr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171450" indent="-171450">
              <a:buFontTx/>
              <a:buChar char="-"/>
            </a:pP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Bioinformatic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is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improvering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All you need is just idea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nd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data is there</a:t>
            </a:r>
          </a:p>
          <a:p>
            <a:pPr marL="171450" indent="-171450">
              <a:buFontTx/>
              <a:buChar char="-"/>
            </a:pPr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171450" indent="-171450">
              <a:buFontTx/>
              <a:buChar char="-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Despite the many advantages of modern sequencing technologies, interpretation of data produced</a:t>
            </a:r>
          </a:p>
          <a:p>
            <a:pPr marL="171450" indent="-171450">
              <a:buFontTx/>
              <a:buChar char="-"/>
            </a:pPr>
            <a:r>
              <a:rPr lang="en-US" dirty="0"/>
              <a:t>sophisticated computational algorithms that are capable to robustly interpret</a:t>
            </a:r>
            <a:r>
              <a:rPr lang="en-US" baseline="0" dirty="0"/>
              <a:t> the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4BC943-E874-B64A-A2A8-B4F4E117C2C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7398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Extremely complicated and laborious process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DAC1C6-357F-9E47-86F4-1F5B633FD47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6820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Challenge-based benchmarking was pioneered by Critical Assessment of protein Structure Prediction42, the first community-wide contest held in 1994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DAC1C6-357F-9E47-86F4-1F5B633FD47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6474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DAC1C6-357F-9E47-86F4-1F5B633FD47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2662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For example,  tuning parameters of RNA-</a:t>
            </a:r>
            <a:r>
              <a:rPr lang="en-US" dirty="0" err="1"/>
              <a:t>Seq</a:t>
            </a:r>
            <a:r>
              <a:rPr lang="en-US" dirty="0"/>
              <a:t> aligners consistently increases the number of correctly mapped reads by an average of 10% across all 14 state-of-the-art aligners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DAC1C6-357F-9E47-86F4-1F5B633FD47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8722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DAC1C6-357F-9E47-86F4-1F5B633FD47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5870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DAC1C6-357F-9E47-86F4-1F5B633FD47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6584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4848B-E2C8-BC4A-982E-7204BE6763D3}" type="datetimeFigureOut">
              <a:rPr lang="en-US" smtClean="0"/>
              <a:t>7/13/19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4520A-FE09-1F4C-85FE-833E08B627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148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4848B-E2C8-BC4A-982E-7204BE6763D3}" type="datetimeFigureOut">
              <a:rPr lang="en-US" smtClean="0"/>
              <a:t>7/13/19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4520A-FE09-1F4C-85FE-833E08B627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5711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4848B-E2C8-BC4A-982E-7204BE6763D3}" type="datetimeFigureOut">
              <a:rPr lang="en-US" smtClean="0"/>
              <a:t>7/13/19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4520A-FE09-1F4C-85FE-833E08B627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2634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4848B-E2C8-BC4A-982E-7204BE6763D3}" type="datetimeFigureOut">
              <a:rPr lang="en-US" smtClean="0"/>
              <a:t>7/13/19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4520A-FE09-1F4C-85FE-833E08B627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7129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4848B-E2C8-BC4A-982E-7204BE6763D3}" type="datetimeFigureOut">
              <a:rPr lang="en-US" smtClean="0"/>
              <a:t>7/13/19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4520A-FE09-1F4C-85FE-833E08B627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4195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4848B-E2C8-BC4A-982E-7204BE6763D3}" type="datetimeFigureOut">
              <a:rPr lang="en-US" smtClean="0"/>
              <a:t>7/13/19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4520A-FE09-1F4C-85FE-833E08B627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3666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4848B-E2C8-BC4A-982E-7204BE6763D3}" type="datetimeFigureOut">
              <a:rPr lang="en-US" smtClean="0"/>
              <a:t>7/13/19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4520A-FE09-1F4C-85FE-833E08B627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3579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4848B-E2C8-BC4A-982E-7204BE6763D3}" type="datetimeFigureOut">
              <a:rPr lang="en-US" smtClean="0"/>
              <a:t>7/13/19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4520A-FE09-1F4C-85FE-833E08B627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0284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4848B-E2C8-BC4A-982E-7204BE6763D3}" type="datetimeFigureOut">
              <a:rPr lang="en-US" smtClean="0"/>
              <a:t>7/13/19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4520A-FE09-1F4C-85FE-833E08B627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2625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4848B-E2C8-BC4A-982E-7204BE6763D3}" type="datetimeFigureOut">
              <a:rPr lang="en-US" smtClean="0"/>
              <a:t>7/13/19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4520A-FE09-1F4C-85FE-833E08B627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3219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4848B-E2C8-BC4A-982E-7204BE6763D3}" type="datetimeFigureOut">
              <a:rPr lang="en-US" smtClean="0"/>
              <a:t>7/13/19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4520A-FE09-1F4C-85FE-833E08B627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2997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E4848B-E2C8-BC4A-982E-7204BE6763D3}" type="datetimeFigureOut">
              <a:rPr lang="en-US" smtClean="0"/>
              <a:t>7/13/19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E4520A-FE09-1F4C-85FE-833E08B627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9939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4A5AE8CC-06FD-417B-B86E-4D1D06AA71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"/>
            <a:ext cx="12192001" cy="6857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3C4CC8-971A-684D-84E5-68B9B39788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84334" y="390740"/>
            <a:ext cx="2885933" cy="116158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ECB1D99-E76C-2342-8583-6545AE3A55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9785" y="1721998"/>
            <a:ext cx="3792216" cy="1467954"/>
          </a:xfrm>
          <a:prstGeom prst="rect">
            <a:avLst/>
          </a:prstGeom>
        </p:spPr>
      </p:pic>
      <p:sp>
        <p:nvSpPr>
          <p:cNvPr id="25" name="Freeform 3">
            <a:extLst>
              <a:ext uri="{FF2B5EF4-FFF2-40B4-BE49-F238E27FC236}">
                <a16:creationId xmlns:a16="http://schemas.microsoft.com/office/drawing/2014/main" id="{F6429F11-64E2-4420-9B0C-F3F81BF0D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7" name="Freeform 4">
            <a:extLst>
              <a:ext uri="{FF2B5EF4-FFF2-40B4-BE49-F238E27FC236}">
                <a16:creationId xmlns:a16="http://schemas.microsoft.com/office/drawing/2014/main" id="{62785A07-F203-435E-8E76-BB97680C2F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078052" cy="6858478"/>
          </a:xfrm>
          <a:custGeom>
            <a:avLst/>
            <a:gdLst>
              <a:gd name="connsiteX0" fmla="*/ 0 w 8078052"/>
              <a:gd name="connsiteY0" fmla="*/ 0 h 6858478"/>
              <a:gd name="connsiteX1" fmla="*/ 3829872 w 8078052"/>
              <a:gd name="connsiteY1" fmla="*/ 0 h 6858478"/>
              <a:gd name="connsiteX2" fmla="*/ 4896100 w 8078052"/>
              <a:gd name="connsiteY2" fmla="*/ 0 h 6858478"/>
              <a:gd name="connsiteX3" fmla="*/ 4901677 w 8078052"/>
              <a:gd name="connsiteY3" fmla="*/ 0 h 6858478"/>
              <a:gd name="connsiteX4" fmla="*/ 8078052 w 8078052"/>
              <a:gd name="connsiteY4" fmla="*/ 6858478 h 6858478"/>
              <a:gd name="connsiteX5" fmla="*/ 653497 w 8078052"/>
              <a:gd name="connsiteY5" fmla="*/ 6858478 h 6858478"/>
              <a:gd name="connsiteX6" fmla="*/ 653757 w 8078052"/>
              <a:gd name="connsiteY6" fmla="*/ 6857916 h 6858478"/>
              <a:gd name="connsiteX7" fmla="*/ 0 w 8078052"/>
              <a:gd name="connsiteY7" fmla="*/ 6857916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2" h="6858478">
                <a:moveTo>
                  <a:pt x="0" y="0"/>
                </a:moveTo>
                <a:lnTo>
                  <a:pt x="3829872" y="0"/>
                </a:lnTo>
                <a:lnTo>
                  <a:pt x="4896100" y="0"/>
                </a:lnTo>
                <a:lnTo>
                  <a:pt x="4901677" y="0"/>
                </a:lnTo>
                <a:lnTo>
                  <a:pt x="8078052" y="6858478"/>
                </a:lnTo>
                <a:lnTo>
                  <a:pt x="653497" y="6858478"/>
                </a:lnTo>
                <a:lnTo>
                  <a:pt x="653757" y="6857916"/>
                </a:lnTo>
                <a:lnTo>
                  <a:pt x="0" y="6857916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1482" y="1130375"/>
            <a:ext cx="4948428" cy="2651200"/>
          </a:xfrm>
        </p:spPr>
        <p:txBody>
          <a:bodyPr anchor="t">
            <a:normAutofit/>
          </a:bodyPr>
          <a:lstStyle/>
          <a:p>
            <a:pPr algn="l"/>
            <a:r>
              <a:rPr lang="en-US" sz="4600" dirty="0"/>
              <a:t>Systematic benchmarking of omics computational tools</a:t>
            </a:r>
            <a:endParaRPr lang="en-US" sz="4600" dirty="0">
              <a:latin typeface="+mn-lt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39611" y="4164262"/>
            <a:ext cx="4167376" cy="1155525"/>
          </a:xfrm>
        </p:spPr>
        <p:txBody>
          <a:bodyPr anchor="b">
            <a:normAutofit fontScale="92500" lnSpcReduction="20000"/>
          </a:bodyPr>
          <a:lstStyle/>
          <a:p>
            <a:pPr algn="l"/>
            <a:r>
              <a:rPr lang="en-US" dirty="0" err="1"/>
              <a:t>Serghei</a:t>
            </a:r>
            <a:r>
              <a:rPr lang="en-US" dirty="0"/>
              <a:t> </a:t>
            </a:r>
            <a:r>
              <a:rPr lang="en-US" dirty="0" err="1"/>
              <a:t>Mangul</a:t>
            </a:r>
            <a:r>
              <a:rPr lang="en-US" dirty="0"/>
              <a:t>, </a:t>
            </a:r>
            <a:r>
              <a:rPr lang="en-US" dirty="0" err="1"/>
              <a:t>Ph.D</a:t>
            </a:r>
            <a:r>
              <a:rPr lang="en-US" dirty="0"/>
              <a:t> </a:t>
            </a:r>
          </a:p>
          <a:p>
            <a:pPr algn="l"/>
            <a:r>
              <a:rPr lang="en-US" dirty="0"/>
              <a:t>Department of Clinical Pharmacy </a:t>
            </a:r>
          </a:p>
          <a:p>
            <a:pPr algn="l"/>
            <a:r>
              <a:rPr lang="en-US" dirty="0"/>
              <a:t>USC School of Pharmacy</a:t>
            </a:r>
          </a:p>
        </p:txBody>
      </p:sp>
    </p:spTree>
    <p:extLst>
      <p:ext uri="{BB962C8B-B14F-4D97-AF65-F5344CB8AC3E}">
        <p14:creationId xmlns:p14="http://schemas.microsoft.com/office/powerpoint/2010/main" val="5001954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139" y="192143"/>
            <a:ext cx="11257721" cy="1325563"/>
          </a:xfrm>
        </p:spPr>
        <p:txBody>
          <a:bodyPr>
            <a:normAutofit/>
          </a:bodyPr>
          <a:lstStyle/>
          <a:p>
            <a:r>
              <a:rPr lang="en-US" b="1" dirty="0"/>
              <a:t>Individual vs. competition-based benchmarking</a:t>
            </a:r>
            <a:br>
              <a:rPr lang="en-US" b="1" dirty="0">
                <a:effectLst/>
              </a:rPr>
            </a:br>
            <a:endParaRPr lang="en-US" dirty="0"/>
          </a:p>
        </p:txBody>
      </p:sp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00418851"/>
              </p:ext>
            </p:extLst>
          </p:nvPr>
        </p:nvGraphicFramePr>
        <p:xfrm>
          <a:off x="6096000" y="1570383"/>
          <a:ext cx="6211955" cy="39756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Rectangle 4"/>
          <p:cNvSpPr/>
          <p:nvPr/>
        </p:nvSpPr>
        <p:spPr>
          <a:xfrm>
            <a:off x="7177377" y="6087573"/>
            <a:ext cx="482710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latin typeface="Calibri" charset="0"/>
              </a:rPr>
              <a:t>*b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Calibri" charset="0"/>
              </a:rPr>
              <a:t>ased on 25 benchmarking efforts published across 10 relevant peer-reviewed journals from 2011 to 2017 </a:t>
            </a:r>
            <a:endParaRPr lang="en-US" sz="1600" dirty="0"/>
          </a:p>
        </p:txBody>
      </p:sp>
      <p:sp>
        <p:nvSpPr>
          <p:cNvPr id="8" name="Rounded Rectangle 7"/>
          <p:cNvSpPr/>
          <p:nvPr/>
        </p:nvSpPr>
        <p:spPr>
          <a:xfrm>
            <a:off x="596348" y="1986688"/>
            <a:ext cx="4890053" cy="2066158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i="0" u="none" strike="noStrike" dirty="0">
                <a:solidFill>
                  <a:schemeClr val="bg1"/>
                </a:solidFill>
                <a:effectLst/>
                <a:latin typeface="Calibri" charset="0"/>
              </a:rPr>
              <a:t>Individual</a:t>
            </a:r>
            <a:r>
              <a:rPr lang="en-US" sz="2400" b="0" i="0" u="none" strike="noStrike" dirty="0">
                <a:solidFill>
                  <a:schemeClr val="bg1"/>
                </a:solidFill>
                <a:effectLst/>
                <a:latin typeface="Calibri" charset="0"/>
              </a:rPr>
              <a:t>. Single research groups conduct individual benchmarking studies of relevant computational problems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596347" y="4313803"/>
            <a:ext cx="4890053" cy="2066158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i="0" u="none" strike="noStrike" dirty="0">
                <a:solidFill>
                  <a:schemeClr val="bg1"/>
                </a:solidFill>
                <a:effectLst/>
                <a:latin typeface="Calibri" charset="0"/>
              </a:rPr>
              <a:t>Challenge-based</a:t>
            </a:r>
            <a:r>
              <a:rPr lang="en-US" sz="2400" b="0" i="0" u="none" strike="noStrike" dirty="0">
                <a:solidFill>
                  <a:schemeClr val="bg1"/>
                </a:solidFill>
                <a:effectLst/>
                <a:latin typeface="Calibri" charset="0"/>
              </a:rPr>
              <a:t>. </a:t>
            </a:r>
            <a:r>
              <a:rPr lang="en-US" sz="2400" dirty="0"/>
              <a:t>An organized competition in which participants compete to solve the problems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936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2558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Number of benchmarked methods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5583" y="1418121"/>
            <a:ext cx="4212225" cy="388420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0384968" y="5401431"/>
            <a:ext cx="149229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0" i="0" u="none" strike="noStrike" dirty="0">
                <a:effectLst/>
                <a:latin typeface="Calibri" charset="0"/>
              </a:rPr>
              <a:t>Individual</a:t>
            </a:r>
            <a:endParaRPr lang="en-US" sz="1400" dirty="0"/>
          </a:p>
        </p:txBody>
      </p:sp>
      <p:sp>
        <p:nvSpPr>
          <p:cNvPr id="6" name="Rectangle 5"/>
          <p:cNvSpPr/>
          <p:nvPr/>
        </p:nvSpPr>
        <p:spPr>
          <a:xfrm>
            <a:off x="8289194" y="5401431"/>
            <a:ext cx="13934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0" i="0" u="none" strike="noStrike" dirty="0">
                <a:effectLst/>
                <a:latin typeface="Calibri" charset="0"/>
              </a:rPr>
              <a:t>Challenge-based</a:t>
            </a:r>
            <a:endParaRPr lang="en-US" sz="1400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972071" cy="4351338"/>
          </a:xfrm>
        </p:spPr>
        <p:txBody>
          <a:bodyPr/>
          <a:lstStyle/>
          <a:p>
            <a:r>
              <a:rPr lang="en-US" dirty="0"/>
              <a:t>many tools require a complicated installation process (~22%*)</a:t>
            </a:r>
          </a:p>
          <a:p>
            <a:r>
              <a:rPr lang="en-US" dirty="0"/>
              <a:t>some tools are impossible to install and run in a reasonable amount of time (~28%*)</a:t>
            </a:r>
          </a:p>
          <a:p>
            <a:r>
              <a:rPr lang="en-US" dirty="0"/>
              <a:t>many tools lack comprehensive documentation (~60% of installable tools*)</a:t>
            </a:r>
          </a:p>
          <a:p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7290718" y="6278104"/>
            <a:ext cx="506699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Calibri" charset="0"/>
              </a:rPr>
              <a:t>b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Calibri" charset="0"/>
              </a:rPr>
              <a:t>ased on 25 benchmarking efforts published across 10 relevant peer-reviewed journals from 2011 to 2017 </a:t>
            </a:r>
            <a:endParaRPr lang="en-US" sz="14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776F086-7D8E-C54D-9475-AC829209B1F6}"/>
              </a:ext>
            </a:extLst>
          </p:cNvPr>
          <p:cNvSpPr/>
          <p:nvPr/>
        </p:nvSpPr>
        <p:spPr>
          <a:xfrm>
            <a:off x="308254" y="6278104"/>
            <a:ext cx="6096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>
                <a:solidFill>
                  <a:srgbClr val="202020"/>
                </a:solidFill>
              </a:rPr>
              <a:t>*based on 98 randomly selected tools across various domains of computational biology (</a:t>
            </a:r>
            <a:r>
              <a:rPr lang="en-US" sz="1400" dirty="0" err="1">
                <a:solidFill>
                  <a:srgbClr val="202020"/>
                </a:solidFill>
              </a:rPr>
              <a:t>Mangul</a:t>
            </a:r>
            <a:r>
              <a:rPr lang="en-US" sz="1400" dirty="0">
                <a:solidFill>
                  <a:srgbClr val="202020"/>
                </a:solidFill>
              </a:rPr>
              <a:t> et al. </a:t>
            </a:r>
            <a:r>
              <a:rPr lang="en-US" sz="1400" dirty="0" err="1">
                <a:solidFill>
                  <a:srgbClr val="202020"/>
                </a:solidFill>
              </a:rPr>
              <a:t>PLoS</a:t>
            </a:r>
            <a:r>
              <a:rPr lang="en-US" sz="1400" dirty="0">
                <a:solidFill>
                  <a:srgbClr val="202020"/>
                </a:solidFill>
              </a:rPr>
              <a:t> Biology 2019)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108131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 b="1">
                <a:solidFill>
                  <a:schemeClr val="accent1"/>
                </a:solidFill>
              </a:rPr>
              <a:t>Parameter optimization</a:t>
            </a:r>
            <a:endParaRPr lang="en-US">
              <a:solidFill>
                <a:schemeClr val="accent1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r>
              <a:rPr lang="en-US" dirty="0"/>
              <a:t>Evaluating a software tool is non-binary decision </a:t>
            </a:r>
          </a:p>
          <a:p>
            <a:r>
              <a:rPr lang="en-US" dirty="0"/>
              <a:t>Competition-based benchmarking studies rely on the expertise of the tool’s developer to choose optimal parameters</a:t>
            </a:r>
            <a:endParaRPr lang="en-US" b="0" dirty="0">
              <a:effectLst/>
            </a:endParaRPr>
          </a:p>
          <a:p>
            <a:pPr marL="0" indent="0">
              <a:buNone/>
            </a:pPr>
            <a:br>
              <a:rPr lang="en-US" sz="2400" dirty="0"/>
            </a:b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87752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48878" y="116647"/>
            <a:ext cx="7775713" cy="1325563"/>
          </a:xfrm>
        </p:spPr>
        <p:txBody>
          <a:bodyPr/>
          <a:lstStyle/>
          <a:p>
            <a:r>
              <a:rPr lang="en-US" b="1" dirty="0"/>
              <a:t>Benchmarking data and supporting documentation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480904" y="2037328"/>
            <a:ext cx="7743687" cy="4226311"/>
          </a:xfrm>
        </p:spPr>
        <p:txBody>
          <a:bodyPr>
            <a:normAutofit/>
          </a:bodyPr>
          <a:lstStyle/>
          <a:p>
            <a:r>
              <a:rPr lang="en-US" sz="3200" dirty="0"/>
              <a:t>Data and code are often not shared (40%*) </a:t>
            </a:r>
          </a:p>
          <a:p>
            <a:pPr lvl="1"/>
            <a:r>
              <a:rPr lang="en-US" sz="2800" dirty="0"/>
              <a:t>an absence of journal policies requiring the public sharing  of these resources</a:t>
            </a:r>
          </a:p>
          <a:p>
            <a:pPr lvl="1"/>
            <a:r>
              <a:rPr lang="en-US" sz="2800" dirty="0"/>
              <a:t>Infrastructural challenges to sharing large data generated by the benchmarking studies</a:t>
            </a:r>
          </a:p>
        </p:txBody>
      </p:sp>
      <p:sp>
        <p:nvSpPr>
          <p:cNvPr id="6" name="Rectangle 5"/>
          <p:cNvSpPr/>
          <p:nvPr/>
        </p:nvSpPr>
        <p:spPr>
          <a:xfrm>
            <a:off x="3688596" y="6433576"/>
            <a:ext cx="794823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Calibri" charset="0"/>
              </a:rPr>
              <a:t>*b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Calibri" charset="0"/>
              </a:rPr>
              <a:t>ased on 25 benchmarking efforts published across 10 relevant peer-reviewed journals from 2011 to 2017 </a:t>
            </a:r>
            <a:endParaRPr lang="en-US" sz="1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498CFD-E5E4-8146-81C8-E025855F89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717" y="116647"/>
            <a:ext cx="2541987" cy="6725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009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0">
            <a:extLst>
              <a:ext uri="{FF2B5EF4-FFF2-40B4-BE49-F238E27FC236}">
                <a16:creationId xmlns:a16="http://schemas.microsoft.com/office/drawing/2014/main" id="{42A5316D-ED2F-4F89-B4B4-8D9240B1A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4510" y="1487272"/>
            <a:ext cx="2743200" cy="27432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>
            <a:normAutofit/>
          </a:bodyPr>
          <a:lstStyle/>
          <a:p>
            <a:pPr algn="ctr"/>
            <a:r>
              <a:rPr lang="en-US" sz="2600">
                <a:solidFill>
                  <a:srgbClr val="FFFFFF"/>
                </a:solidFill>
              </a:rPr>
              <a:t>Evaluate performance of the tools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658B1E-A985-4446-A5FF-73FDE1BFC1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8600" y="612560"/>
            <a:ext cx="7188199" cy="224631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38600" y="3557036"/>
            <a:ext cx="7609611" cy="2246312"/>
          </a:xfrm>
        </p:spPr>
        <p:txBody>
          <a:bodyPr>
            <a:noAutofit/>
          </a:bodyPr>
          <a:lstStyle/>
          <a:p>
            <a:r>
              <a:rPr lang="en-US" dirty="0"/>
              <a:t>defining statistical measures is an extremely complicated and ambiguous process</a:t>
            </a:r>
          </a:p>
          <a:p>
            <a:r>
              <a:rPr lang="en-US" dirty="0"/>
              <a:t>sensitivity and PPV were the most popular measures</a:t>
            </a:r>
          </a:p>
          <a:p>
            <a:r>
              <a:rPr lang="en-US" dirty="0"/>
              <a:t>performance comparison is often ignored (72%*)</a:t>
            </a:r>
          </a:p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1661" y="6492875"/>
            <a:ext cx="1284135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1400">
                <a:solidFill>
                  <a:srgbClr val="000000"/>
                </a:solidFill>
                <a:latin typeface="Calibri" charset="0"/>
              </a:rPr>
              <a:t>*b</a:t>
            </a:r>
            <a:r>
              <a:rPr lang="en-US" sz="1400" b="0" i="0" u="none" strike="noStrike">
                <a:solidFill>
                  <a:srgbClr val="000000"/>
                </a:solidFill>
                <a:effectLst/>
                <a:latin typeface="Calibri" charset="0"/>
              </a:rPr>
              <a:t>ased on 25 benchmarking efforts published across 10 relevant peer-reviewed journals from 2011 to 2017 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605975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57214" y="2694018"/>
            <a:ext cx="5406902" cy="1469965"/>
          </a:xfrm>
        </p:spPr>
        <p:txBody>
          <a:bodyPr anchor="ctr">
            <a:normAutofit/>
          </a:bodyPr>
          <a:lstStyle/>
          <a:p>
            <a:r>
              <a:rPr lang="en-US" sz="4100"/>
              <a:t>Other important aspect of benchmarking</a:t>
            </a:r>
          </a:p>
        </p:txBody>
      </p:sp>
      <p:pic>
        <p:nvPicPr>
          <p:cNvPr id="7" name="Graphic 6" descr="Lightbulb">
            <a:extLst>
              <a:ext uri="{FF2B5EF4-FFF2-40B4-BE49-F238E27FC236}">
                <a16:creationId xmlns:a16="http://schemas.microsoft.com/office/drawing/2014/main" id="{FF80BAC8-22C8-4646-807E-5862A14FD8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200" y="2880360"/>
            <a:ext cx="1097280" cy="109728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57215" y="4352917"/>
            <a:ext cx="5406902" cy="1688746"/>
          </a:xfrm>
        </p:spPr>
        <p:txBody>
          <a:bodyPr>
            <a:normAutofit/>
          </a:bodyPr>
          <a:lstStyle/>
          <a:p>
            <a:r>
              <a:rPr lang="en-US" dirty="0"/>
              <a:t>Continuous benchmarking</a:t>
            </a:r>
          </a:p>
          <a:p>
            <a:r>
              <a:rPr lang="en-US" dirty="0"/>
              <a:t>Incentivizing community adoption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49FB3951-0C1B-4367-8E14-497D94D61B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41431" y="816337"/>
            <a:ext cx="5225327" cy="5225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769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>
                <a:solidFill>
                  <a:schemeClr val="accent1"/>
                </a:solidFill>
              </a:rPr>
              <a:t>Principles for systematic benchmarking</a:t>
            </a:r>
            <a:br>
              <a:rPr lang="en-US" b="1">
                <a:solidFill>
                  <a:schemeClr val="accent1"/>
                </a:solidFill>
                <a:effectLst/>
              </a:rPr>
            </a:br>
            <a:endParaRPr lang="en-US">
              <a:solidFill>
                <a:schemeClr val="accent1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 fontScale="92500" lnSpcReduction="10000"/>
          </a:bodyPr>
          <a:lstStyle/>
          <a:p>
            <a:r>
              <a:rPr lang="en-US" dirty="0"/>
              <a:t>Compile a comprehensive list of tools to be benchmarked</a:t>
            </a:r>
          </a:p>
          <a:p>
            <a:r>
              <a:rPr lang="en-US" dirty="0"/>
              <a:t>Prepare and describe benchmarking data</a:t>
            </a:r>
          </a:p>
          <a:p>
            <a:r>
              <a:rPr lang="en-US" dirty="0"/>
              <a:t>Carefully select evaluation metrics and pack in form of scripts (which the community can later use)</a:t>
            </a:r>
          </a:p>
          <a:p>
            <a:r>
              <a:rPr lang="en-US" dirty="0"/>
              <a:t>Consider parameter optimization</a:t>
            </a:r>
          </a:p>
          <a:p>
            <a:r>
              <a:rPr lang="en-US" dirty="0"/>
              <a:t>Summarize algorithm features and share commands for installing and running tools (preferably as virtual machine images or containers)</a:t>
            </a:r>
          </a:p>
          <a:p>
            <a:r>
              <a:rPr lang="en-US" dirty="0"/>
              <a:t>Provide a flexible interface for downloading data</a:t>
            </a:r>
          </a:p>
          <a:p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682353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7CA80D-A3C0-C948-8EDA-C781441ECD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>
                <a:solidFill>
                  <a:schemeClr val="accent1"/>
                </a:solidFill>
              </a:rPr>
              <a:t>Open questions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B21048-5EF9-E94D-BE1F-49813EFAB2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r>
              <a:rPr lang="en-US" dirty="0"/>
              <a:t>How can we encourage the research community to work on benchmarking? </a:t>
            </a:r>
          </a:p>
          <a:p>
            <a:r>
              <a:rPr lang="en-US" dirty="0"/>
              <a:t>How can we address concern that benchmarking work may foster negatively competitive sentiments in the research community?</a:t>
            </a:r>
          </a:p>
          <a:p>
            <a:r>
              <a:rPr lang="en-US" dirty="0"/>
              <a:t>How we can allocate funding for benchmarking research?</a:t>
            </a:r>
          </a:p>
        </p:txBody>
      </p:sp>
    </p:spTree>
    <p:extLst>
      <p:ext uri="{BB962C8B-B14F-4D97-AF65-F5344CB8AC3E}">
        <p14:creationId xmlns:p14="http://schemas.microsoft.com/office/powerpoint/2010/main" val="4164644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Involving undergraduates in genomics research to narrow the education–research gap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590" y="1856163"/>
            <a:ext cx="5430503" cy="301509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6980" y="2072593"/>
            <a:ext cx="5045178" cy="266566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433554" y="6492875"/>
            <a:ext cx="978685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222222"/>
                </a:solidFill>
              </a:rPr>
              <a:t>S. </a:t>
            </a:r>
            <a:r>
              <a:rPr lang="en-US" sz="1200" dirty="0" err="1">
                <a:solidFill>
                  <a:srgbClr val="222222"/>
                </a:solidFill>
              </a:rPr>
              <a:t>Mangul</a:t>
            </a:r>
            <a:r>
              <a:rPr lang="en-US" sz="1200" dirty="0">
                <a:solidFill>
                  <a:srgbClr val="222222"/>
                </a:solidFill>
              </a:rPr>
              <a:t>, L. S. Martin, and E. </a:t>
            </a:r>
            <a:r>
              <a:rPr lang="en-US" sz="1200" dirty="0" err="1">
                <a:solidFill>
                  <a:srgbClr val="222222"/>
                </a:solidFill>
              </a:rPr>
              <a:t>Eskin</a:t>
            </a:r>
            <a:r>
              <a:rPr lang="en-US" sz="1200" dirty="0">
                <a:solidFill>
                  <a:srgbClr val="222222"/>
                </a:solidFill>
              </a:rPr>
              <a:t>. "Involving undergraduates in genomics research to narrow the education–research gap." Nature Biotechnology 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166262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444" y="2130630"/>
            <a:ext cx="3419311" cy="4438529"/>
          </a:xfrm>
          <a:prstGeom prst="rect">
            <a:avLst/>
          </a:prstGeom>
        </p:spPr>
      </p:pic>
      <p:sp>
        <p:nvSpPr>
          <p:cNvPr id="8" name="AutoShape 2" descr="mage result for please rt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6248422" y="549117"/>
            <a:ext cx="6096000" cy="403187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3200" b="1" dirty="0"/>
              <a:t>Acknowledgment </a:t>
            </a:r>
          </a:p>
          <a:p>
            <a:pPr marL="285750" indent="-285750">
              <a:buFont typeface="Arial" charset="0"/>
              <a:buChar char="•"/>
            </a:pPr>
            <a:r>
              <a:rPr lang="en-US" sz="3200" dirty="0"/>
              <a:t>Lana S. Martin</a:t>
            </a:r>
          </a:p>
          <a:p>
            <a:pPr marL="285750" indent="-285750">
              <a:buFont typeface="Arial" charset="0"/>
              <a:buChar char="•"/>
            </a:pPr>
            <a:r>
              <a:rPr lang="en-US" sz="3200" dirty="0"/>
              <a:t>Brian Hill</a:t>
            </a:r>
          </a:p>
          <a:p>
            <a:pPr marL="285750" indent="-285750">
              <a:buFont typeface="Arial" charset="0"/>
              <a:buChar char="•"/>
            </a:pPr>
            <a:r>
              <a:rPr lang="en-US" sz="3200" dirty="0"/>
              <a:t>Angela </a:t>
            </a:r>
            <a:r>
              <a:rPr lang="en-US" sz="3200" dirty="0" err="1"/>
              <a:t>Ka</a:t>
            </a:r>
            <a:r>
              <a:rPr lang="en-US" sz="3200" dirty="0"/>
              <a:t>-Mei Lam</a:t>
            </a:r>
          </a:p>
          <a:p>
            <a:pPr marL="285750" indent="-285750">
              <a:buFont typeface="Arial" charset="0"/>
              <a:buChar char="•"/>
            </a:pPr>
            <a:r>
              <a:rPr lang="en-US" sz="3200" dirty="0"/>
              <a:t>Margaret </a:t>
            </a:r>
            <a:r>
              <a:rPr lang="en-US" sz="3200" dirty="0" err="1"/>
              <a:t>Distler</a:t>
            </a:r>
            <a:endParaRPr lang="en-US" sz="3200" dirty="0"/>
          </a:p>
          <a:p>
            <a:pPr marL="285750" indent="-285750">
              <a:buFont typeface="Arial" charset="0"/>
              <a:buChar char="•"/>
            </a:pPr>
            <a:r>
              <a:rPr lang="en-US" sz="3200" dirty="0"/>
              <a:t>Alex </a:t>
            </a:r>
            <a:r>
              <a:rPr lang="en-US" sz="3200" dirty="0" err="1"/>
              <a:t>Zelikovsky</a:t>
            </a:r>
            <a:endParaRPr lang="en-US" sz="3200" dirty="0"/>
          </a:p>
          <a:p>
            <a:pPr marL="285750" indent="-285750">
              <a:buFont typeface="Arial" charset="0"/>
              <a:buChar char="•"/>
            </a:pPr>
            <a:r>
              <a:rPr lang="en-US" sz="3200" dirty="0" err="1"/>
              <a:t>Eleazar</a:t>
            </a:r>
            <a:r>
              <a:rPr lang="en-US" sz="3200" dirty="0"/>
              <a:t> </a:t>
            </a:r>
            <a:r>
              <a:rPr lang="en-US" sz="3200" dirty="0" err="1"/>
              <a:t>Eskin</a:t>
            </a:r>
            <a:r>
              <a:rPr lang="en-US" sz="3200" dirty="0"/>
              <a:t> </a:t>
            </a:r>
          </a:p>
          <a:p>
            <a:pPr marL="285750" indent="-285750">
              <a:buFont typeface="Arial" charset="0"/>
              <a:buChar char="•"/>
            </a:pPr>
            <a:r>
              <a:rPr lang="en-US" sz="3200" dirty="0"/>
              <a:t>Jonathan Flint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73B30D0-2E44-4044-B4DA-277E866FB1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659" y="489483"/>
            <a:ext cx="3854395" cy="1541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19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57845966-6EFC-468A-9CC7-BAB4B95854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54372" y="0"/>
            <a:ext cx="9483256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5554383-98AF-4A47-BB65-705FAAA4B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ADAD1991-FFD1-4E94-ABAB-7560D33008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44484" y="0"/>
            <a:ext cx="7837716" cy="6858000"/>
          </a:xfrm>
          <a:custGeom>
            <a:avLst/>
            <a:gdLst>
              <a:gd name="connsiteX0" fmla="*/ 2232159 w 7837716"/>
              <a:gd name="connsiteY0" fmla="*/ 0 h 6858000"/>
              <a:gd name="connsiteX1" fmla="*/ 5605557 w 7837716"/>
              <a:gd name="connsiteY1" fmla="*/ 0 h 6858000"/>
              <a:gd name="connsiteX2" fmla="*/ 5617845 w 7837716"/>
              <a:gd name="connsiteY2" fmla="*/ 5384 h 6858000"/>
              <a:gd name="connsiteX3" fmla="*/ 7837716 w 7837716"/>
              <a:gd name="connsiteY3" fmla="*/ 3429000 h 6858000"/>
              <a:gd name="connsiteX4" fmla="*/ 5617845 w 7837716"/>
              <a:gd name="connsiteY4" fmla="*/ 6852616 h 6858000"/>
              <a:gd name="connsiteX5" fmla="*/ 5605557 w 7837716"/>
              <a:gd name="connsiteY5" fmla="*/ 6858000 h 6858000"/>
              <a:gd name="connsiteX6" fmla="*/ 2232159 w 7837716"/>
              <a:gd name="connsiteY6" fmla="*/ 6858000 h 6858000"/>
              <a:gd name="connsiteX7" fmla="*/ 2219871 w 7837716"/>
              <a:gd name="connsiteY7" fmla="*/ 6852616 h 6858000"/>
              <a:gd name="connsiteX8" fmla="*/ 0 w 7837716"/>
              <a:gd name="connsiteY8" fmla="*/ 3429000 h 6858000"/>
              <a:gd name="connsiteX9" fmla="*/ 2219871 w 7837716"/>
              <a:gd name="connsiteY9" fmla="*/ 538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837716" h="6858000">
                <a:moveTo>
                  <a:pt x="2232159" y="0"/>
                </a:moveTo>
                <a:lnTo>
                  <a:pt x="5605557" y="0"/>
                </a:lnTo>
                <a:lnTo>
                  <a:pt x="5617845" y="5384"/>
                </a:lnTo>
                <a:cubicBezTo>
                  <a:pt x="6931322" y="618789"/>
                  <a:pt x="7837716" y="1921305"/>
                  <a:pt x="7837716" y="3429000"/>
                </a:cubicBezTo>
                <a:cubicBezTo>
                  <a:pt x="7837716" y="4936696"/>
                  <a:pt x="6931322" y="6239212"/>
                  <a:pt x="5617845" y="6852616"/>
                </a:cubicBezTo>
                <a:lnTo>
                  <a:pt x="5605557" y="6858000"/>
                </a:lnTo>
                <a:lnTo>
                  <a:pt x="2232159" y="6858000"/>
                </a:lnTo>
                <a:lnTo>
                  <a:pt x="2219871" y="6852616"/>
                </a:lnTo>
                <a:cubicBezTo>
                  <a:pt x="906394" y="6239212"/>
                  <a:pt x="0" y="4936696"/>
                  <a:pt x="0" y="3429000"/>
                </a:cubicBezTo>
                <a:cubicBezTo>
                  <a:pt x="0" y="1921305"/>
                  <a:pt x="906394" y="618789"/>
                  <a:pt x="2219871" y="5384"/>
                </a:cubicBezTo>
                <a:close/>
              </a:path>
            </a:pathLst>
          </a:custGeom>
          <a:solidFill>
            <a:schemeClr val="bg1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2000"/>
                  </a:schemeClr>
                </a:gs>
                <a:gs pos="100000">
                  <a:schemeClr val="bg2">
                    <a:lumMod val="87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6538F4C-68EA-EB42-8F26-3C19BACF63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6181" y="2358357"/>
            <a:ext cx="5462546" cy="2185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0819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FA0CAA-49DE-F541-A09C-2C83332D3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5120114" cy="1692794"/>
          </a:xfrm>
        </p:spPr>
        <p:txBody>
          <a:bodyPr>
            <a:normAutofit/>
          </a:bodyPr>
          <a:lstStyle/>
          <a:p>
            <a:r>
              <a:rPr lang="en-US"/>
              <a:t>The Mangul lab is looking for postdocs! </a:t>
            </a:r>
            <a:endParaRPr lang="en-US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4A809D5-3600-46D4-A466-67F2349A5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5320" y="2316480"/>
            <a:ext cx="45720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84AA8B-12D7-9046-BD45-35C7BE13A9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321" y="2575034"/>
            <a:ext cx="5120113" cy="3462228"/>
          </a:xfrm>
        </p:spPr>
        <p:txBody>
          <a:bodyPr>
            <a:normAutofit/>
          </a:bodyPr>
          <a:lstStyle/>
          <a:p>
            <a:r>
              <a:rPr lang="en-US" sz="2200" dirty="0"/>
              <a:t>Want to work at USC and live in Los Angeles?</a:t>
            </a:r>
          </a:p>
          <a:p>
            <a:r>
              <a:rPr lang="en-US" sz="2200" dirty="0"/>
              <a:t>Want to develop cool cutting edge bioinformatics methods and apply them across the largest datasets?</a:t>
            </a:r>
          </a:p>
          <a:p>
            <a:endParaRPr lang="en-US"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9D82BF-339E-E04B-9A12-896E950EC6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7489" r="1" b="1"/>
          <a:stretch/>
        </p:blipFill>
        <p:spPr>
          <a:xfrm>
            <a:off x="5878849" y="10"/>
            <a:ext cx="6313150" cy="6857987"/>
          </a:xfrm>
          <a:custGeom>
            <a:avLst/>
            <a:gdLst>
              <a:gd name="connsiteX0" fmla="*/ 65565 w 6313150"/>
              <a:gd name="connsiteY0" fmla="*/ 0 h 6857997"/>
              <a:gd name="connsiteX1" fmla="*/ 6313150 w 6313150"/>
              <a:gd name="connsiteY1" fmla="*/ 0 h 6857997"/>
              <a:gd name="connsiteX2" fmla="*/ 6313150 w 6313150"/>
              <a:gd name="connsiteY2" fmla="*/ 6857997 h 6857997"/>
              <a:gd name="connsiteX3" fmla="*/ 3293946 w 6313150"/>
              <a:gd name="connsiteY3" fmla="*/ 6857997 h 6857997"/>
              <a:gd name="connsiteX4" fmla="*/ 3235857 w 6313150"/>
              <a:gd name="connsiteY4" fmla="*/ 6823061 h 6857997"/>
              <a:gd name="connsiteX5" fmla="*/ 0 w 6313150"/>
              <a:gd name="connsiteY5" fmla="*/ 951803 h 6857997"/>
              <a:gd name="connsiteX6" fmla="*/ 31536 w 6313150"/>
              <a:gd name="connsiteY6" fmla="*/ 285771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1F4A80F-9F1A-5B42-9720-0086E1E894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444" y="5392789"/>
            <a:ext cx="2885933" cy="1161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0030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 descr="https://lh4.googleusercontent.com/Mnd3rRMDCvNTI6fm3pA3ZmsdW447DH7btGCf76nDPdbMntVUdBYdQR8GtyTe5_8vatTZy5oUwlOScg8TTQmLADz3IBamsHvSuZwiriX_9LEcxdn5gFwbOQVacwZfSplICFH5V6scVC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5507" y="1085135"/>
            <a:ext cx="6900985" cy="5141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91761"/>
            <a:ext cx="10972800" cy="1143000"/>
          </a:xfrm>
        </p:spPr>
        <p:txBody>
          <a:bodyPr>
            <a:normAutofit/>
          </a:bodyPr>
          <a:lstStyle/>
          <a:p>
            <a:pPr algn="ctr"/>
            <a:r>
              <a:rPr lang="en-US" sz="4800" dirty="0"/>
              <a:t>Flood of genomic data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866" y="1085134"/>
            <a:ext cx="1970641" cy="490140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 rot="16200000">
            <a:off x="4086617" y="3576668"/>
            <a:ext cx="4638901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500" b="1" dirty="0"/>
              <a:t>Bioinformatics tool</a:t>
            </a:r>
          </a:p>
        </p:txBody>
      </p:sp>
      <p:sp>
        <p:nvSpPr>
          <p:cNvPr id="3" name="Rectangle 2"/>
          <p:cNvSpPr/>
          <p:nvPr/>
        </p:nvSpPr>
        <p:spPr>
          <a:xfrm>
            <a:off x="216131" y="6438791"/>
            <a:ext cx="12192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S. </a:t>
            </a:r>
            <a:r>
              <a:rPr lang="en-US" sz="1400" dirty="0" err="1"/>
              <a:t>Mangul</a:t>
            </a:r>
            <a:r>
              <a:rPr lang="en-US" sz="1400" dirty="0"/>
              <a:t> "Interpreting and integrating big data in the life sciences." </a:t>
            </a:r>
            <a:r>
              <a:rPr lang="en-US" sz="1400" i="1" dirty="0"/>
              <a:t>Emerging Topics in Life Sciences</a:t>
            </a:r>
            <a:r>
              <a:rPr lang="en-US" sz="1400" dirty="0"/>
              <a:t> (2019)</a:t>
            </a:r>
            <a:endParaRPr lang="en-US" sz="1400" dirty="0"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1043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6" descr="mage result for select the best">
            <a:extLst>
              <a:ext uri="{FF2B5EF4-FFF2-40B4-BE49-F238E27FC236}">
                <a16:creationId xmlns:a16="http://schemas.microsoft.com/office/drawing/2014/main" id="{02E08C56-0BFE-3B4D-B45D-0592ABA911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094"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620200B-D996-C647-A9E5-CD95A0796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How to choose the best tool?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5471CB-8DD8-3540-A5AA-D35EA5F7F0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Assessment of a newly-published algorithm is typically performed by the researchers </a:t>
            </a:r>
            <a:r>
              <a:rPr lang="en-US" dirty="0"/>
              <a:t>who develop the tool</a:t>
            </a:r>
            <a:endParaRPr lang="en-US" dirty="0">
              <a:solidFill>
                <a:srgbClr val="FFFFFF"/>
              </a:solidFill>
            </a:endParaRPr>
          </a:p>
          <a:p>
            <a:r>
              <a:rPr lang="en-US" dirty="0">
                <a:solidFill>
                  <a:srgbClr val="FFFFFF"/>
                </a:solidFill>
              </a:rPr>
              <a:t>Can each published tools be the best performing tool?</a:t>
            </a:r>
          </a:p>
          <a:p>
            <a:pPr marL="0" indent="0">
              <a:buNone/>
            </a:pPr>
            <a:endParaRPr lang="en-US" sz="2000" dirty="0">
              <a:solidFill>
                <a:srgbClr val="FFFF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EAAC30D-0E9A-C54C-947A-5FC0510D4220}"/>
              </a:ext>
            </a:extLst>
          </p:cNvPr>
          <p:cNvSpPr/>
          <p:nvPr/>
        </p:nvSpPr>
        <p:spPr>
          <a:xfrm>
            <a:off x="8970800" y="6108507"/>
            <a:ext cx="27357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0" i="0" u="none" strike="noStrike" dirty="0">
                <a:effectLst/>
                <a:latin typeface="Calibri" charset="0"/>
              </a:rPr>
              <a:t>self-assessment trap</a:t>
            </a:r>
            <a:endParaRPr lang="en-US" sz="24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8D7A259-D8A4-8848-8A58-3681394BF6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23551" y="4469594"/>
            <a:ext cx="2030248" cy="1338118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5EC1C76-F244-0441-B87C-898F7169D7C7}"/>
              </a:ext>
            </a:extLst>
          </p:cNvPr>
          <p:cNvSpPr/>
          <p:nvPr/>
        </p:nvSpPr>
        <p:spPr>
          <a:xfrm>
            <a:off x="178902" y="6455842"/>
            <a:ext cx="691134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/>
              <a:t>Norel</a:t>
            </a:r>
            <a:r>
              <a:rPr lang="en-US" sz="1400" dirty="0"/>
              <a:t>, Raquel, et all.  </a:t>
            </a:r>
            <a:r>
              <a:rPr lang="en-US" sz="1400" i="1" dirty="0"/>
              <a:t>Molecular systems biology</a:t>
            </a:r>
            <a:r>
              <a:rPr lang="en-US" sz="1400" dirty="0"/>
              <a:t> 7.1 (2011): 537.</a:t>
            </a:r>
          </a:p>
        </p:txBody>
      </p:sp>
    </p:spTree>
    <p:extLst>
      <p:ext uri="{BB962C8B-B14F-4D97-AF65-F5344CB8AC3E}">
        <p14:creationId xmlns:p14="http://schemas.microsoft.com/office/powerpoint/2010/main" val="3490273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systematic benchmarking</a:t>
            </a:r>
          </a:p>
        </p:txBody>
      </p:sp>
      <p:pic>
        <p:nvPicPr>
          <p:cNvPr id="7" name="Picture 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020" y="1518180"/>
            <a:ext cx="9281160" cy="483690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303020" y="6031914"/>
            <a:ext cx="1005078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Benchmarking – a robust and comprehensive evaluation of the capabilities of existing algorithms to solve a particular computational biology problem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7ECAC54-AD16-A445-8756-DA59340470D9}"/>
              </a:ext>
            </a:extLst>
          </p:cNvPr>
          <p:cNvCxnSpPr/>
          <p:nvPr/>
        </p:nvCxnSpPr>
        <p:spPr>
          <a:xfrm>
            <a:off x="258417" y="6031914"/>
            <a:ext cx="1160890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41149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3">
            <a:extLst>
              <a:ext uri="{FF2B5EF4-FFF2-40B4-BE49-F238E27FC236}">
                <a16:creationId xmlns:a16="http://schemas.microsoft.com/office/drawing/2014/main" id="{1707FC24-6981-43D9-B525-C7832BA22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11449"/>
            <a:ext cx="4332307" cy="617955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2950" y="742951"/>
            <a:ext cx="3476625" cy="49625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8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How to prepare gold standard?</a:t>
            </a:r>
            <a:endParaRPr lang="en-US" sz="48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127079-4CCA-1A47-8FB0-C3BA3D1746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7044" y="492573"/>
            <a:ext cx="6427101" cy="588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7683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Which techniques are the most popular?</a:t>
            </a:r>
          </a:p>
        </p:txBody>
      </p:sp>
      <p:sp>
        <p:nvSpPr>
          <p:cNvPr id="5" name="Rectangle 4"/>
          <p:cNvSpPr/>
          <p:nvPr/>
        </p:nvSpPr>
        <p:spPr>
          <a:xfrm>
            <a:off x="395690" y="6390229"/>
            <a:ext cx="1031869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latin typeface="Calibri" charset="0"/>
              </a:rPr>
              <a:t>*b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Calibri" charset="0"/>
              </a:rPr>
              <a:t>ased on 25 benchmarking studies published across 10 relevant peer-reviewed journals from 2011 to 2017 </a:t>
            </a:r>
            <a:endParaRPr lang="en-US" sz="1600" dirty="0"/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8D3BA3B8-BBA7-AC48-B962-D68EF1CFB58F}"/>
              </a:ext>
            </a:extLst>
          </p:cNvPr>
          <p:cNvGraphicFramePr>
            <a:graphicFrameLocks/>
          </p:cNvGraphicFramePr>
          <p:nvPr/>
        </p:nvGraphicFramePr>
        <p:xfrm>
          <a:off x="1908313" y="1690688"/>
          <a:ext cx="8945217" cy="42340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335288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20AC4CF-8C79-A04B-9B95-3465939F8E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2045640"/>
              </p:ext>
            </p:extLst>
          </p:nvPr>
        </p:nvGraphicFramePr>
        <p:xfrm>
          <a:off x="758509" y="643467"/>
          <a:ext cx="10674982" cy="5571069"/>
        </p:xfrm>
        <a:graphic>
          <a:graphicData uri="http://schemas.openxmlformats.org/drawingml/2006/table">
            <a:tbl>
              <a:tblPr firstRow="1" bandRow="1">
                <a:noFill/>
                <a:tableStyleId>{3B4B98B0-60AC-42C2-AFA5-B58CD77FA1E5}</a:tableStyleId>
              </a:tblPr>
              <a:tblGrid>
                <a:gridCol w="2100362">
                  <a:extLst>
                    <a:ext uri="{9D8B030D-6E8A-4147-A177-3AD203B41FA5}">
                      <a16:colId xmlns:a16="http://schemas.microsoft.com/office/drawing/2014/main" val="1344189297"/>
                    </a:ext>
                  </a:extLst>
                </a:gridCol>
                <a:gridCol w="4414318">
                  <a:extLst>
                    <a:ext uri="{9D8B030D-6E8A-4147-A177-3AD203B41FA5}">
                      <a16:colId xmlns:a16="http://schemas.microsoft.com/office/drawing/2014/main" val="3998488389"/>
                    </a:ext>
                  </a:extLst>
                </a:gridCol>
                <a:gridCol w="4160302">
                  <a:extLst>
                    <a:ext uri="{9D8B030D-6E8A-4147-A177-3AD203B41FA5}">
                      <a16:colId xmlns:a16="http://schemas.microsoft.com/office/drawing/2014/main" val="4286876771"/>
                    </a:ext>
                  </a:extLst>
                </a:gridCol>
              </a:tblGrid>
              <a:tr h="551295">
                <a:tc>
                  <a:txBody>
                    <a:bodyPr/>
                    <a:lstStyle/>
                    <a:p>
                      <a:pPr marL="38100" marR="0" indent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1600" b="0" cap="all" spc="150">
                          <a:solidFill>
                            <a:schemeClr val="lt1"/>
                          </a:solidFill>
                          <a:effectLst/>
                        </a:rPr>
                        <a:t>Technique</a:t>
                      </a:r>
                      <a:endParaRPr lang="en-US" sz="1600" b="0" cap="all" spc="150">
                        <a:solidFill>
                          <a:schemeClr val="lt1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133258" marR="133258" marT="133258" marB="133258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rgbClr val="50535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1600" b="0" cap="all" spc="150">
                          <a:solidFill>
                            <a:schemeClr val="lt1"/>
                          </a:solidFill>
                          <a:effectLst/>
                        </a:rPr>
                        <a:t>Advantages</a:t>
                      </a:r>
                      <a:endParaRPr lang="en-US" sz="1600" b="0" cap="all" spc="150">
                        <a:solidFill>
                          <a:schemeClr val="lt1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133258" marR="133258" marT="133258" marB="133258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rgbClr val="50535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1600" b="0" cap="all" spc="150">
                          <a:solidFill>
                            <a:schemeClr val="lt1"/>
                          </a:solidFill>
                          <a:effectLst/>
                        </a:rPr>
                        <a:t>Limitations</a:t>
                      </a:r>
                      <a:endParaRPr lang="en-US" sz="1600" b="0" cap="all" spc="150">
                        <a:solidFill>
                          <a:schemeClr val="lt1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133258" marR="133258" marT="133258" marB="133258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rgbClr val="50535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5009598"/>
                  </a:ext>
                </a:extLst>
              </a:tr>
              <a:tr h="725951">
                <a:tc>
                  <a:txBody>
                    <a:bodyPr/>
                    <a:lstStyle/>
                    <a:p>
                      <a:pPr marL="38100" marR="0" indent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1300" b="1" cap="none" spc="0" dirty="0">
                          <a:solidFill>
                            <a:schemeClr val="tx1"/>
                          </a:solidFill>
                          <a:effectLst/>
                        </a:rPr>
                        <a:t>Trusted technology</a:t>
                      </a:r>
                      <a:endParaRPr lang="en-US" sz="1300" b="1" cap="none" spc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133258" marR="133258" marT="133258" marB="13325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itchFamily="2" charset="2"/>
                        <a:buNone/>
                      </a:pPr>
                      <a:r>
                        <a:rPr lang="en-US" sz="1300" cap="none" spc="0">
                          <a:solidFill>
                            <a:schemeClr val="tx1"/>
                          </a:solidFill>
                          <a:effectLst/>
                        </a:rPr>
                        <a:t>High accuracy</a:t>
                      </a:r>
                    </a:p>
                    <a:p>
                      <a:pPr marL="0" marR="0" lvl="0" indent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itchFamily="2" charset="2"/>
                        <a:buNone/>
                      </a:pPr>
                      <a:r>
                        <a:rPr lang="en-US" sz="1300" cap="none" spc="0">
                          <a:solidFill>
                            <a:schemeClr val="tx1"/>
                          </a:solidFill>
                          <a:effectLst/>
                        </a:rPr>
                        <a:t>Direct, usually, no computational inference is required</a:t>
                      </a:r>
                      <a:endParaRPr lang="en-US" sz="1300" cap="none" spc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133258" marR="133258" marT="133258" marB="13325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itchFamily="2" charset="2"/>
                        <a:buNone/>
                      </a:pPr>
                      <a:r>
                        <a:rPr lang="en-US" sz="1300" cap="none" spc="0">
                          <a:solidFill>
                            <a:schemeClr val="tx1"/>
                          </a:solidFill>
                          <a:effectLst/>
                        </a:rPr>
                        <a:t>Carries high cost</a:t>
                      </a:r>
                    </a:p>
                    <a:p>
                      <a:pPr marL="0" marR="0" lvl="0" indent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itchFamily="2" charset="2"/>
                        <a:buNone/>
                      </a:pPr>
                      <a:r>
                        <a:rPr lang="en-US" sz="1300" cap="none" spc="0">
                          <a:solidFill>
                            <a:schemeClr val="tx1"/>
                          </a:solidFill>
                          <a:effectLst/>
                        </a:rPr>
                        <a:t>Does not scale</a:t>
                      </a:r>
                      <a:endParaRPr lang="en-US" sz="1300" cap="none" spc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133258" marR="133258" marT="133258" marB="13325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30241373"/>
                  </a:ext>
                </a:extLst>
              </a:tr>
              <a:tr h="504594">
                <a:tc>
                  <a:txBody>
                    <a:bodyPr/>
                    <a:lstStyle/>
                    <a:p>
                      <a:pPr marL="38100" marR="0" indent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1300" b="1" cap="none" spc="0" dirty="0">
                          <a:solidFill>
                            <a:schemeClr val="tx1"/>
                          </a:solidFill>
                          <a:effectLst/>
                        </a:rPr>
                        <a:t>Alternative technology</a:t>
                      </a:r>
                      <a:endParaRPr lang="en-US" sz="1300" b="1" cap="none" spc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133258" marR="133258" marT="133258" marB="13325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itchFamily="2" charset="2"/>
                        <a:buNone/>
                      </a:pPr>
                      <a:r>
                        <a:rPr lang="en-US" sz="1300" cap="none" spc="0" dirty="0">
                          <a:solidFill>
                            <a:schemeClr val="tx1"/>
                          </a:solidFill>
                          <a:effectLst/>
                        </a:rPr>
                        <a:t>Direct, usually, no computational inference is required</a:t>
                      </a:r>
                      <a:endParaRPr lang="en-US" sz="1300" cap="none" spc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133258" marR="133258" marT="133258" marB="13325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itchFamily="2" charset="2"/>
                        <a:buNone/>
                      </a:pPr>
                      <a:r>
                        <a:rPr lang="en-US" sz="1300" b="1" cap="none" spc="0" dirty="0">
                          <a:solidFill>
                            <a:schemeClr val="tx1"/>
                          </a:solidFill>
                          <a:effectLst/>
                        </a:rPr>
                        <a:t>Not necessarily more accurate</a:t>
                      </a:r>
                      <a:endParaRPr lang="en-US" sz="1300" b="1" cap="none" spc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133258" marR="133258" marT="133258" marB="13325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6597261"/>
                  </a:ext>
                </a:extLst>
              </a:tr>
              <a:tr h="947307">
                <a:tc>
                  <a:txBody>
                    <a:bodyPr/>
                    <a:lstStyle/>
                    <a:p>
                      <a:pPr marL="38100" marR="0" indent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1300" b="1" cap="none" spc="0" dirty="0">
                          <a:solidFill>
                            <a:schemeClr val="tx1"/>
                          </a:solidFill>
                          <a:effectLst/>
                        </a:rPr>
                        <a:t>Multiple ordinary technologies</a:t>
                      </a:r>
                      <a:endParaRPr lang="en-US" sz="1300" b="1" cap="none" spc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133258" marR="133258" marT="133258" marB="13325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itchFamily="2" charset="2"/>
                        <a:buNone/>
                      </a:pPr>
                      <a:r>
                        <a:rPr lang="en-US" sz="1300" cap="none" spc="0" dirty="0">
                          <a:solidFill>
                            <a:schemeClr val="tx1"/>
                          </a:solidFill>
                          <a:effectLst/>
                        </a:rPr>
                        <a:t>Using a consensus between the technologies allow reducing the number of false positives compared to each individual technology</a:t>
                      </a:r>
                      <a:endParaRPr lang="en-US" sz="1300" cap="none" spc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133258" marR="133258" marT="133258" marB="13325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1300" cap="none" spc="0" dirty="0">
                          <a:solidFill>
                            <a:schemeClr val="tx1"/>
                          </a:solidFill>
                          <a:effectLst/>
                        </a:rPr>
                        <a:t>Disagreement between used technologies results in the incompleteness of the gold standard</a:t>
                      </a:r>
                    </a:p>
                    <a:p>
                      <a:pPr marL="203200" marR="0" indent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1300" cap="none" spc="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300" cap="none" spc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133258" marR="133258" marT="133258" marB="13325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7675082"/>
                  </a:ext>
                </a:extLst>
              </a:tr>
              <a:tr h="947307">
                <a:tc>
                  <a:txBody>
                    <a:bodyPr/>
                    <a:lstStyle/>
                    <a:p>
                      <a:pPr marL="38100" marR="0" indent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1300" b="1" cap="none" spc="0" dirty="0">
                          <a:solidFill>
                            <a:schemeClr val="tx1"/>
                          </a:solidFill>
                          <a:effectLst/>
                        </a:rPr>
                        <a:t>Mock community</a:t>
                      </a:r>
                      <a:endParaRPr lang="en-US" sz="1300" b="1" cap="none" spc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133258" marR="133258" marT="133258" marB="13325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itchFamily="2" charset="2"/>
                        <a:buNone/>
                      </a:pPr>
                      <a:r>
                        <a:rPr lang="en-US" sz="1300" cap="none" spc="0">
                          <a:solidFill>
                            <a:schemeClr val="tx1"/>
                          </a:solidFill>
                          <a:effectLst/>
                        </a:rPr>
                        <a:t>Ground truth is fully known, because raw data is generated from prepared gold standard </a:t>
                      </a:r>
                      <a:endParaRPr lang="en-US" sz="1300" cap="none" spc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133258" marR="133258" marT="133258" marB="13325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1300" cap="none" spc="0" dirty="0">
                          <a:solidFill>
                            <a:schemeClr val="tx1"/>
                          </a:solidFill>
                          <a:effectLst/>
                        </a:rPr>
                        <a:t>The small number of items (e.g., microbial species) compared to reality </a:t>
                      </a:r>
                    </a:p>
                    <a:p>
                      <a:pPr marL="0" marR="0" lvl="0" indent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1300" cap="none" spc="0" dirty="0">
                          <a:solidFill>
                            <a:schemeClr val="tx1"/>
                          </a:solidFill>
                          <a:effectLst/>
                        </a:rPr>
                        <a:t>The designed community is artificial</a:t>
                      </a:r>
                      <a:endParaRPr lang="en-US" sz="1300" cap="none" spc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133258" marR="133258" marT="133258" marB="13325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8471682"/>
                  </a:ext>
                </a:extLst>
              </a:tr>
              <a:tr h="725951">
                <a:tc>
                  <a:txBody>
                    <a:bodyPr/>
                    <a:lstStyle/>
                    <a:p>
                      <a:pPr marL="38100" marR="0" indent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1300" b="1" cap="none" spc="0" dirty="0">
                          <a:solidFill>
                            <a:schemeClr val="tx1"/>
                          </a:solidFill>
                          <a:effectLst/>
                        </a:rPr>
                        <a:t>Curated database</a:t>
                      </a:r>
                      <a:endParaRPr lang="en-US" sz="1300" b="1" cap="none" spc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133258" marR="133258" marT="133258" marB="13325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itchFamily="2" charset="2"/>
                        <a:buNone/>
                      </a:pPr>
                      <a:r>
                        <a:rPr lang="en-US" sz="1300" cap="none" spc="0">
                          <a:solidFill>
                            <a:schemeClr val="tx1"/>
                          </a:solidFill>
                          <a:effectLst/>
                        </a:rPr>
                        <a:t>Allows access to sensitivity, by comparing the number of elements in the sample and the database</a:t>
                      </a:r>
                      <a:endParaRPr lang="en-US" sz="1300" cap="none" spc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133258" marR="133258" marT="133258" marB="13325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1300" cap="none" spc="0" dirty="0">
                          <a:solidFill>
                            <a:schemeClr val="tx1"/>
                          </a:solidFill>
                          <a:effectLst/>
                        </a:rPr>
                        <a:t>Incompleteness of curated databases results in limited ability to define true positives and false negatives </a:t>
                      </a:r>
                      <a:endParaRPr lang="en-US" sz="1300" cap="none" spc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133258" marR="133258" marT="133258" marB="13325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0400819"/>
                  </a:ext>
                </a:extLst>
              </a:tr>
              <a:tr h="1168664">
                <a:tc>
                  <a:txBody>
                    <a:bodyPr/>
                    <a:lstStyle/>
                    <a:p>
                      <a:pPr marL="38100" marR="0" indent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1300" b="1" cap="none" spc="0" dirty="0">
                          <a:solidFill>
                            <a:schemeClr val="tx1"/>
                          </a:solidFill>
                          <a:effectLst/>
                        </a:rPr>
                        <a:t>Computational simulation</a:t>
                      </a:r>
                    </a:p>
                    <a:p>
                      <a:pPr marL="38100" marR="0" indent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1300" b="1" cap="none" spc="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300" b="1" cap="none" spc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133258" marR="133258" marT="133258" marB="13325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itchFamily="2" charset="2"/>
                        <a:buNone/>
                      </a:pPr>
                      <a:r>
                        <a:rPr lang="en-US" sz="1300" b="1" cap="none" spc="0" dirty="0">
                          <a:solidFill>
                            <a:schemeClr val="tx1"/>
                          </a:solidFill>
                          <a:effectLst/>
                        </a:rPr>
                        <a:t>Ground truth is fully known</a:t>
                      </a:r>
                      <a:r>
                        <a:rPr lang="en-US" sz="1300" cap="none" spc="0" dirty="0">
                          <a:solidFill>
                            <a:schemeClr val="tx1"/>
                          </a:solidFill>
                          <a:effectLst/>
                        </a:rPr>
                        <a:t>, because raw data is generated from prepared gold standard </a:t>
                      </a:r>
                    </a:p>
                    <a:p>
                      <a:pPr marL="0" marR="0" lvl="0" indent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itchFamily="2" charset="2"/>
                        <a:buNone/>
                      </a:pPr>
                      <a:r>
                        <a:rPr lang="en-US" sz="1300" b="1" cap="none" spc="0" dirty="0">
                          <a:solidFill>
                            <a:schemeClr val="tx1"/>
                          </a:solidFill>
                          <a:effectLst/>
                        </a:rPr>
                        <a:t>Cost-free</a:t>
                      </a:r>
                      <a:r>
                        <a:rPr lang="en-US" sz="1300" cap="none" spc="0" dirty="0">
                          <a:solidFill>
                            <a:schemeClr val="tx1"/>
                          </a:solidFill>
                          <a:effectLst/>
                        </a:rPr>
                        <a:t> generation of multiple gold standards</a:t>
                      </a:r>
                      <a:endParaRPr lang="en-US" sz="1300" cap="none" spc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133258" marR="133258" marT="133258" marB="13325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itchFamily="2" charset="2"/>
                        <a:buNone/>
                      </a:pPr>
                      <a:r>
                        <a:rPr lang="en-US" sz="1300" cap="none" spc="0" dirty="0">
                          <a:solidFill>
                            <a:schemeClr val="tx1"/>
                          </a:solidFill>
                          <a:effectLst/>
                        </a:rPr>
                        <a:t>Technology is simulated, and cannot capture true experimental variability and will always be less complex than real data</a:t>
                      </a:r>
                    </a:p>
                    <a:p>
                      <a:pPr marL="0" marR="0" lvl="0" indent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itchFamily="2" charset="2"/>
                        <a:buNone/>
                      </a:pPr>
                      <a:r>
                        <a:rPr lang="en-US" sz="1300" cap="none" spc="0" dirty="0">
                          <a:solidFill>
                            <a:schemeClr val="tx1"/>
                          </a:solidFill>
                          <a:effectLst/>
                        </a:rPr>
                        <a:t>Gold standard data is artificial </a:t>
                      </a:r>
                      <a:endParaRPr lang="en-US" sz="1300" cap="none" spc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133258" marR="133258" marT="133258" marB="13325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3005869"/>
                  </a:ext>
                </a:extLst>
              </a:tr>
            </a:tbl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72193F9D-D121-D64D-B2C6-B2E15CC3D78F}"/>
              </a:ext>
            </a:extLst>
          </p:cNvPr>
          <p:cNvSpPr/>
          <p:nvPr/>
        </p:nvSpPr>
        <p:spPr>
          <a:xfrm>
            <a:off x="758509" y="1888435"/>
            <a:ext cx="10674982" cy="53671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99DA067-5E39-AA41-9C9A-4FB64825F87B}"/>
              </a:ext>
            </a:extLst>
          </p:cNvPr>
          <p:cNvSpPr/>
          <p:nvPr/>
        </p:nvSpPr>
        <p:spPr>
          <a:xfrm>
            <a:off x="758509" y="5022575"/>
            <a:ext cx="10674982" cy="1191958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901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 b="1">
                <a:solidFill>
                  <a:schemeClr val="accent1"/>
                </a:solidFill>
              </a:rPr>
              <a:t>How to improve simulated data?</a:t>
            </a:r>
            <a:endParaRPr lang="en-US">
              <a:solidFill>
                <a:schemeClr val="accent1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r>
              <a:rPr lang="en-US" dirty="0"/>
              <a:t>incorporate real and simulated data in one comprehensive data set</a:t>
            </a:r>
          </a:p>
          <a:p>
            <a:r>
              <a:rPr lang="en-US" dirty="0"/>
              <a:t>subsampling real datasets to generate new datasets with known properties</a:t>
            </a:r>
          </a:p>
        </p:txBody>
      </p:sp>
    </p:spTree>
    <p:extLst>
      <p:ext uri="{BB962C8B-B14F-4D97-AF65-F5344CB8AC3E}">
        <p14:creationId xmlns:p14="http://schemas.microsoft.com/office/powerpoint/2010/main" val="2048849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</TotalTime>
  <Words>835</Words>
  <Application>Microsoft Macintosh PowerPoint</Application>
  <PresentationFormat>Widescreen</PresentationFormat>
  <Paragraphs>122</Paragraphs>
  <Slides>20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Calibri</vt:lpstr>
      <vt:lpstr>Calibri Light</vt:lpstr>
      <vt:lpstr>Symbol</vt:lpstr>
      <vt:lpstr>Office Theme</vt:lpstr>
      <vt:lpstr>Systematic benchmarking of omics computational tools</vt:lpstr>
      <vt:lpstr>PowerPoint Presentation</vt:lpstr>
      <vt:lpstr>Flood of genomic data</vt:lpstr>
      <vt:lpstr>How to choose the best tool?</vt:lpstr>
      <vt:lpstr>Solution: systematic benchmarking</vt:lpstr>
      <vt:lpstr>How to prepare gold standard?</vt:lpstr>
      <vt:lpstr>Which techniques are the most popular?</vt:lpstr>
      <vt:lpstr>PowerPoint Presentation</vt:lpstr>
      <vt:lpstr>How to improve simulated data?</vt:lpstr>
      <vt:lpstr>Individual vs. competition-based benchmarking </vt:lpstr>
      <vt:lpstr>Number of benchmarked methods</vt:lpstr>
      <vt:lpstr>Parameter optimization</vt:lpstr>
      <vt:lpstr>Benchmarking data and supporting documentation</vt:lpstr>
      <vt:lpstr>Evaluate performance of the tools</vt:lpstr>
      <vt:lpstr>Other important aspect of benchmarking</vt:lpstr>
      <vt:lpstr>Principles for systematic benchmarking </vt:lpstr>
      <vt:lpstr>Open questions</vt:lpstr>
      <vt:lpstr>Involving undergraduates in genomics research to narrow the education–research gap</vt:lpstr>
      <vt:lpstr>PowerPoint Presentation</vt:lpstr>
      <vt:lpstr>The Mangul lab is looking for postdocs! 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Systematic benchmarking of omics computational tools</dc:title>
  <dc:creator>MANGUL_SERGHEI</dc:creator>
  <cp:lastModifiedBy>MANGUL_SERGHEI</cp:lastModifiedBy>
  <cp:revision>5</cp:revision>
  <cp:lastPrinted>2019-07-13T14:58:17Z</cp:lastPrinted>
  <dcterms:created xsi:type="dcterms:W3CDTF">2019-07-12T15:15:52Z</dcterms:created>
  <dcterms:modified xsi:type="dcterms:W3CDTF">2019-07-13T14:58:27Z</dcterms:modified>
</cp:coreProperties>
</file>